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63" r:id="rId3"/>
    <p:sldId id="268" r:id="rId4"/>
    <p:sldId id="272" r:id="rId5"/>
    <p:sldId id="270" r:id="rId6"/>
    <p:sldId id="264" r:id="rId7"/>
    <p:sldId id="271" r:id="rId8"/>
    <p:sldId id="280" r:id="rId9"/>
    <p:sldId id="269" r:id="rId10"/>
    <p:sldId id="265" r:id="rId11"/>
    <p:sldId id="289" r:id="rId12"/>
    <p:sldId id="290" r:id="rId13"/>
    <p:sldId id="281" r:id="rId14"/>
    <p:sldId id="266" r:id="rId15"/>
    <p:sldId id="267" r:id="rId16"/>
    <p:sldId id="291" r:id="rId17"/>
    <p:sldId id="296" r:id="rId18"/>
    <p:sldId id="300" r:id="rId19"/>
    <p:sldId id="293" r:id="rId20"/>
    <p:sldId id="294" r:id="rId21"/>
    <p:sldId id="288" r:id="rId22"/>
    <p:sldId id="292" r:id="rId23"/>
    <p:sldId id="276" r:id="rId24"/>
    <p:sldId id="282" r:id="rId25"/>
    <p:sldId id="287" r:id="rId26"/>
    <p:sldId id="278" r:id="rId27"/>
    <p:sldId id="279" r:id="rId28"/>
    <p:sldId id="273" r:id="rId29"/>
    <p:sldId id="285" r:id="rId30"/>
    <p:sldId id="283" r:id="rId31"/>
    <p:sldId id="277" r:id="rId32"/>
    <p:sldId id="295" r:id="rId33"/>
    <p:sldId id="274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8"/>
            <p14:sldId id="272"/>
            <p14:sldId id="270"/>
            <p14:sldId id="264"/>
            <p14:sldId id="271"/>
            <p14:sldId id="280"/>
            <p14:sldId id="269"/>
            <p14:sldId id="265"/>
            <p14:sldId id="289"/>
            <p14:sldId id="290"/>
            <p14:sldId id="281"/>
            <p14:sldId id="266"/>
            <p14:sldId id="267"/>
            <p14:sldId id="291"/>
            <p14:sldId id="296"/>
            <p14:sldId id="300"/>
            <p14:sldId id="293"/>
            <p14:sldId id="294"/>
            <p14:sldId id="288"/>
            <p14:sldId id="292"/>
            <p14:sldId id="276"/>
            <p14:sldId id="282"/>
            <p14:sldId id="287"/>
            <p14:sldId id="278"/>
            <p14:sldId id="279"/>
            <p14:sldId id="273"/>
            <p14:sldId id="285"/>
            <p14:sldId id="283"/>
            <p14:sldId id="277"/>
            <p14:sldId id="295"/>
            <p14:sldId id="274"/>
            <p14:sldId id="298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72000"/>
                    </a14:imgEffect>
                    <a14:imgEffect>
                      <a14:brightnessContrast bright="-72000" contrast="-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857"/>
          <a:stretch/>
        </p:blipFill>
        <p:spPr>
          <a:xfrm>
            <a:off x="0" y="0"/>
            <a:ext cx="9144000" cy="469959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0" y="3094074"/>
            <a:ext cx="9144000" cy="1605517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  <a:alpha val="0"/>
                </a:schemeClr>
              </a:gs>
              <a:gs pos="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699591"/>
            <a:ext cx="9144000" cy="21584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b="124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1492624"/>
            <a:ext cx="9144000" cy="5365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Методические рекомендации по заполнению журнала учета теоретического обучения обучающихся образовательных учреждений среднего профессионального образования по программам подготовки специалистов среднего звена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12248"/>
            <a:ext cx="9439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В графу «Содержание занятия» записывается тема в соответствии с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поурочно-тематическим планом. 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Тема занятия при необходимости может записываться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в две строчки </a:t>
            </a:r>
            <a:r>
              <a:rPr lang="ru-RU" sz="3600" b="1" dirty="0" smtClean="0">
                <a:latin typeface="Cambria" pitchFamily="18" charset="0"/>
              </a:rPr>
              <a:t>в отведенной для этого одной горизонтальной графе.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88" y="1544128"/>
            <a:ext cx="9233841" cy="41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0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8"/>
          <a:stretch/>
        </p:blipFill>
        <p:spPr bwMode="auto">
          <a:xfrm>
            <a:off x="69008" y="957533"/>
            <a:ext cx="9023230" cy="48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0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13" y="1659288"/>
            <a:ext cx="8646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Отсутствие студента на занятиях обозначается буквой «н»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812" y="3580590"/>
            <a:ext cx="87540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Оценки за контрольные, лабораторные, практические и другие работы выставляются в колонке под датой их проведения.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6264" y="2098665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Cambria" pitchFamily="18" charset="0"/>
              </a:rPr>
              <a:t>Не допускается на странице, которая предназначена для выставления оценок, делать записи </a:t>
            </a:r>
          </a:p>
          <a:p>
            <a:pPr algn="ctr"/>
            <a:r>
              <a:rPr lang="ru-RU" sz="4000" b="1" dirty="0" smtClean="0">
                <a:latin typeface="Cambria" pitchFamily="18" charset="0"/>
              </a:rPr>
              <a:t>«контрольная работа», «самостоятельная работа», «лабораторная работа», «практическая работа».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2568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lang="ru-RU" sz="3600" b="1" dirty="0" smtClean="0">
                <a:latin typeface="Cambria" pitchFamily="18" charset="0"/>
              </a:rPr>
              <a:t>При проведении лабораторных и практических занятий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инструктаж по технике безопасности на занятиях </a:t>
            </a:r>
            <a:r>
              <a:rPr lang="ru-RU" sz="3600" b="1" dirty="0" smtClean="0">
                <a:latin typeface="Cambria" pitchFamily="18" charset="0"/>
              </a:rPr>
              <a:t>по физике, химии, биологии, физической культуре, по общепрофессиональным дисциплинам и междисциплинарным курсам является обязательным и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фиксируется в графе «Содержание занятия» перед темой под датой проведения занятия</a:t>
            </a:r>
            <a:r>
              <a:rPr lang="ru-RU" sz="3600" b="1" dirty="0" smtClean="0">
                <a:latin typeface="Cambria" pitchFamily="18" charset="0"/>
              </a:rPr>
              <a:t>. Например: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78"/>
            <a:ext cx="9097292" cy="46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9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532967"/>
            <a:ext cx="9143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</a:rPr>
              <a:t>При </a:t>
            </a:r>
            <a:r>
              <a:rPr lang="ru-RU" sz="3600" b="1" dirty="0" smtClean="0">
                <a:latin typeface="Cambria" pitchFamily="18" charset="0"/>
              </a:rPr>
              <a:t>делении </a:t>
            </a:r>
            <a:r>
              <a:rPr lang="ru-RU" sz="3600" b="1" dirty="0">
                <a:latin typeface="Cambria" pitchFamily="18" charset="0"/>
              </a:rPr>
              <a:t>группы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на подгруппы </a:t>
            </a:r>
            <a:endParaRPr lang="ru-RU" sz="3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для </a:t>
            </a:r>
            <a:r>
              <a:rPr lang="ru-RU" sz="3600" b="1" dirty="0">
                <a:latin typeface="Cambria" pitchFamily="18" charset="0"/>
              </a:rPr>
              <a:t>проведения </a:t>
            </a:r>
            <a:r>
              <a:rPr lang="ru-RU" sz="3600" b="1" dirty="0" smtClean="0">
                <a:latin typeface="Cambria" pitchFamily="18" charset="0"/>
              </a:rPr>
              <a:t>лабораторных (практических) занятий </a:t>
            </a:r>
            <a:r>
              <a:rPr lang="ru-RU" sz="3600" b="1" dirty="0">
                <a:latin typeface="Cambria" pitchFamily="18" charset="0"/>
              </a:rPr>
              <a:t>по учебным дисциплинам, </a:t>
            </a:r>
            <a:r>
              <a:rPr lang="ru-RU" sz="3600" b="1" dirty="0" smtClean="0">
                <a:latin typeface="Cambria" pitchFamily="18" charset="0"/>
              </a:rPr>
              <a:t>преподаватели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заполняют отдельные страницы в журнале</a:t>
            </a:r>
            <a:r>
              <a:rPr lang="ru-RU" sz="3600" b="1" dirty="0">
                <a:latin typeface="Cambria" pitchFamily="18" charset="0"/>
              </a:rPr>
              <a:t>, где фиксируется учет часов в соответствии с учебным планом.</a:t>
            </a:r>
          </a:p>
        </p:txBody>
      </p:sp>
    </p:spTree>
    <p:extLst>
      <p:ext uri="{BB962C8B-B14F-4D97-AF65-F5344CB8AC3E}">
        <p14:creationId xmlns:p14="http://schemas.microsoft.com/office/powerpoint/2010/main" val="181780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" y="1086924"/>
            <a:ext cx="9040483" cy="44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6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29" y="1633408"/>
            <a:ext cx="864645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Проведение обязательных (директорских) контрольных работ по учебным дисциплинам, междисциплинарным курсам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Cambria" pitchFamily="18" charset="0"/>
              </a:rPr>
              <a:t>фиксируются в журнале под датой их 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5416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954741"/>
            <a:ext cx="8485093" cy="5714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</a:t>
            </a:r>
            <a:r>
              <a:rPr lang="ru-RU" b="1" dirty="0" smtClean="0">
                <a:latin typeface="Cambria" pitchFamily="18" charset="0"/>
              </a:rPr>
              <a:t>. Общие положения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27"/>
            <a:ext cx="9144000" cy="46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8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57" y="1774494"/>
            <a:ext cx="90404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</a:rPr>
              <a:t>Учет часов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самостоятельной (внеаудиторной) работы </a:t>
            </a:r>
            <a:r>
              <a:rPr lang="ru-RU" sz="3600" b="1" dirty="0">
                <a:latin typeface="Cambria" pitchFamily="18" charset="0"/>
              </a:rPr>
              <a:t>осуществляется на правой стороне </a:t>
            </a:r>
            <a:r>
              <a:rPr lang="ru-RU" sz="3600" b="1" dirty="0" smtClean="0">
                <a:latin typeface="Cambria" pitchFamily="18" charset="0"/>
              </a:rPr>
              <a:t>журнала, </a:t>
            </a:r>
            <a:r>
              <a:rPr lang="ru-RU" sz="3600" b="1" dirty="0">
                <a:latin typeface="Cambria" pitchFamily="18" charset="0"/>
              </a:rPr>
              <a:t>где </a:t>
            </a:r>
            <a:r>
              <a:rPr lang="ru-RU" sz="4000" b="1" dirty="0">
                <a:solidFill>
                  <a:srgbClr val="FFFF00"/>
                </a:solidFill>
                <a:latin typeface="Cambria" pitchFamily="18" charset="0"/>
              </a:rPr>
              <a:t>без даты занятий и подписи </a:t>
            </a:r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преподавателя</a:t>
            </a:r>
            <a:endParaRPr lang="ru-RU" sz="36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фиксируется </a:t>
            </a:r>
            <a:r>
              <a:rPr lang="ru-RU" sz="3600" b="1" dirty="0">
                <a:latin typeface="Cambria" pitchFamily="18" charset="0"/>
              </a:rPr>
              <a:t>количество часов и содержание занятия, домашнее </a:t>
            </a:r>
            <a:r>
              <a:rPr lang="ru-RU" sz="3600" b="1" dirty="0" smtClean="0">
                <a:latin typeface="Cambria" pitchFamily="18" charset="0"/>
              </a:rPr>
              <a:t>задание. Например:</a:t>
            </a:r>
            <a:endParaRPr lang="ru-RU" sz="3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5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2"/>
          <a:stretch/>
        </p:blipFill>
        <p:spPr bwMode="auto">
          <a:xfrm>
            <a:off x="104205" y="267418"/>
            <a:ext cx="8945141" cy="652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4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12" y="2524943"/>
            <a:ext cx="8969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После изучения темы программы (нескольких подтем одной крупной темы, нескольких небольших тем) выставляется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тематическая оценка</a:t>
            </a:r>
            <a:r>
              <a:rPr lang="ru-RU" sz="3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728" y="1533465"/>
            <a:ext cx="86195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При выставлении тематической оценки учитываются все виды учебной деятельности, которые подлежали оцениванию на протяжении изучения темы. </a:t>
            </a:r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Тематическая оценка выставляется в журнал в колонку с надписью 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«Тематическая»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без даты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" y="301992"/>
            <a:ext cx="9144000" cy="67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0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633" y="2528876"/>
            <a:ext cx="7516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Тематическая оценка не корректируется.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8969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Если студент отсутствовал на занятиях на протяжении изучения темы и не освоил содержание рабочей программы, в колонке с надписью </a:t>
            </a:r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«Тематическая» выставляется «н/а» (не </a:t>
            </a:r>
            <a:r>
              <a:rPr lang="ru-RU" sz="4000" b="1" smtClean="0">
                <a:solidFill>
                  <a:srgbClr val="FFFF00"/>
                </a:solidFill>
                <a:latin typeface="Cambria" pitchFamily="18" charset="0"/>
              </a:rPr>
              <a:t>аттестован)</a:t>
            </a:r>
            <a:endParaRPr lang="ru-RU" sz="3600" b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387" y="2828836"/>
            <a:ext cx="86195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Оценка за ведение тетради по учебной дисциплине, междисциплинарному курсу выставляется 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без даты</a:t>
            </a:r>
            <a:r>
              <a:rPr lang="ru-RU" sz="3600" b="1" dirty="0" smtClean="0">
                <a:latin typeface="Cambria" pitchFamily="18" charset="0"/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в колонке с надписью «Тетрадь»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042" cy="40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1031349"/>
            <a:ext cx="8834718" cy="64546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latin typeface="Cambria" pitchFamily="18" charset="0"/>
              </a:rPr>
              <a:t>1.2	Журнал содержит следующие разделы: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153" y="1798979"/>
            <a:ext cx="93721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титульный лист;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содержание;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консультации по учебным дисциплинам, междисциплинарным курсам;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общие сведения о студентах группы;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учебные дисциплины, междисциплинарные курсы;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порядок регистрации вводного инструктажа по безопасности жизнедеятельности для студентов;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результаты медицинского осмотра студентов;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итоги освоения образовательной программы;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замечания и предложения по ведению журнала.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366" y="2798058"/>
            <a:ext cx="7737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mbria" pitchFamily="18" charset="0"/>
              </a:rPr>
              <a:t>Семестровое оценивание осуществляется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на основании тематических оценок.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85" y="1166843"/>
            <a:ext cx="89542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</a:rPr>
              <a:t>Семестровая оценка выставляется </a:t>
            </a:r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без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даты </a:t>
            </a:r>
            <a:r>
              <a:rPr lang="ru-RU" sz="3600" b="1" dirty="0">
                <a:latin typeface="Cambria" pitchFamily="18" charset="0"/>
              </a:rPr>
              <a:t>в журнал </a:t>
            </a:r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в </a:t>
            </a:r>
            <a:r>
              <a:rPr lang="ru-RU" sz="3600" b="1" dirty="0">
                <a:latin typeface="Cambria" pitchFamily="18" charset="0"/>
              </a:rPr>
              <a:t>колонку с </a:t>
            </a:r>
            <a:r>
              <a:rPr lang="ru-RU" sz="3600" b="1" dirty="0" smtClean="0">
                <a:latin typeface="Cambria" pitchFamily="18" charset="0"/>
              </a:rPr>
              <a:t>надписью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«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I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семестр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» («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II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семестр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»). 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Рядом обязательно колонка </a:t>
            </a:r>
            <a:r>
              <a:rPr lang="ru-RU" sz="3600" b="1" dirty="0">
                <a:latin typeface="Cambria" pitchFamily="18" charset="0"/>
              </a:rPr>
              <a:t>с надписью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«Скорректированная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без даты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8853"/>
            <a:ext cx="9090437" cy="45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9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91" y="849573"/>
            <a:ext cx="896284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</a:rPr>
              <a:t>Годовая оценка выставляется в журнал в колонку с надписью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Годовая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» </a:t>
            </a:r>
            <a:r>
              <a:rPr lang="ru-RU" sz="3600" b="1" dirty="0">
                <a:latin typeface="Cambria" pitchFamily="18" charset="0"/>
              </a:rPr>
              <a:t>без указания даты не раньше, </a:t>
            </a:r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чем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через три дня </a:t>
            </a:r>
            <a:r>
              <a:rPr lang="ru-RU" sz="3600" b="1" dirty="0">
                <a:latin typeface="Cambria" pitchFamily="18" charset="0"/>
              </a:rPr>
              <a:t>после выставления оценки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за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II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семестр</a:t>
            </a:r>
            <a:r>
              <a:rPr lang="ru-RU" sz="3600" b="1" dirty="0">
                <a:latin typeface="Cambria" pitchFamily="18" charset="0"/>
              </a:rPr>
              <a:t>.</a:t>
            </a:r>
          </a:p>
          <a:p>
            <a:pPr algn="ctr"/>
            <a:r>
              <a:rPr lang="ru-RU" sz="3600" b="1" dirty="0">
                <a:latin typeface="Cambria" pitchFamily="18" charset="0"/>
              </a:rPr>
              <a:t>Годовое оценивание осуществляется на основании семестровых или скорректированных семестровых оценок</a:t>
            </a:r>
            <a:r>
              <a:rPr lang="ru-RU" sz="3600" b="1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Годовая оценка не 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корректируется</a:t>
            </a:r>
            <a:endParaRPr lang="ru-RU" sz="4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166843"/>
            <a:ext cx="90836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Промежуточная аттестация </a:t>
            </a:r>
            <a:r>
              <a:rPr lang="ru-RU" sz="3600" b="1" dirty="0">
                <a:latin typeface="Cambria" pitchFamily="18" charset="0"/>
              </a:rPr>
              <a:t>по дисциплинам, междисциплинарным курсам </a:t>
            </a:r>
            <a:r>
              <a:rPr lang="ru-RU" sz="3600" b="1" dirty="0">
                <a:latin typeface="Cambria" pitchFamily="18" charset="0"/>
              </a:rPr>
              <a:t>записывается </a:t>
            </a:r>
            <a:r>
              <a:rPr lang="ru-RU" sz="3600" b="1" dirty="0">
                <a:latin typeface="Cambria" pitchFamily="18" charset="0"/>
              </a:rPr>
              <a:t>на левой </a:t>
            </a:r>
            <a:r>
              <a:rPr lang="ru-RU" sz="3600" b="1" dirty="0">
                <a:latin typeface="Cambria" pitchFamily="18" charset="0"/>
              </a:rPr>
              <a:t>стороне </a:t>
            </a:r>
            <a:r>
              <a:rPr lang="ru-RU" sz="3600" b="1" dirty="0">
                <a:latin typeface="Cambria" pitchFamily="18" charset="0"/>
              </a:rPr>
              <a:t>журнала в колонке под датой проведения. На правой стороне </a:t>
            </a:r>
            <a:r>
              <a:rPr lang="ru-RU" sz="3600" b="1" dirty="0">
                <a:latin typeface="Cambria" pitchFamily="18" charset="0"/>
              </a:rPr>
              <a:t>журнала </a:t>
            </a:r>
            <a:r>
              <a:rPr lang="ru-RU" sz="3600" b="1" dirty="0">
                <a:latin typeface="Cambria" pitchFamily="18" charset="0"/>
              </a:rPr>
              <a:t>записывается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дата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и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количество часов </a:t>
            </a:r>
            <a:r>
              <a:rPr lang="ru-RU" sz="3600" b="1" dirty="0">
                <a:latin typeface="Cambria" pitchFamily="18" charset="0"/>
              </a:rPr>
              <a:t>на их </a:t>
            </a:r>
            <a:r>
              <a:rPr lang="ru-RU" sz="3600" b="1" dirty="0">
                <a:latin typeface="Cambria" pitchFamily="18" charset="0"/>
              </a:rPr>
              <a:t>проведение.</a:t>
            </a:r>
          </a:p>
          <a:p>
            <a:pPr algn="ctr"/>
            <a:r>
              <a:rPr lang="ru-RU" sz="3600" b="1" dirty="0">
                <a:latin typeface="Cambria" pitchFamily="18" charset="0"/>
              </a:rPr>
              <a:t>В </a:t>
            </a:r>
            <a:r>
              <a:rPr lang="ru-RU" sz="3600" b="1" dirty="0">
                <a:latin typeface="Cambria" pitchFamily="18" charset="0"/>
              </a:rPr>
              <a:t>графе «Содержание занятия» записывается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Экзамен».</a:t>
            </a:r>
          </a:p>
        </p:txBody>
      </p:sp>
    </p:spTree>
    <p:extLst>
      <p:ext uri="{BB962C8B-B14F-4D97-AF65-F5344CB8AC3E}">
        <p14:creationId xmlns:p14="http://schemas.microsoft.com/office/powerpoint/2010/main" val="3450840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4890" y="3239089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На левой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стороне журнала: 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дата с надписью «ГИА».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На правой стороне журнала: 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дата, количество часов, в графе «Содержание занятия» - «Государственная итоговая аттестация»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782" y="1177354"/>
            <a:ext cx="8859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Государственная итоговая аттестация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дисциплинам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общеобразовательного цикла </a:t>
            </a:r>
          </a:p>
        </p:txBody>
      </p:sp>
    </p:spTree>
    <p:extLst>
      <p:ext uri="{BB962C8B-B14F-4D97-AF65-F5344CB8AC3E}">
        <p14:creationId xmlns:p14="http://schemas.microsoft.com/office/powerpoint/2010/main" val="385198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6" y="1922928"/>
            <a:ext cx="8834718" cy="4101353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Cambria" pitchFamily="18" charset="0"/>
              </a:rPr>
              <a:t>1.3	Ведение журнала осуществляется классным руководителем и преподавателями, которые несут </a:t>
            </a:r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</a:rPr>
              <a:t>личную ответственность </a:t>
            </a:r>
            <a:r>
              <a:rPr lang="ru-RU" sz="4400" b="1" dirty="0" smtClean="0">
                <a:latin typeface="Cambria" pitchFamily="18" charset="0"/>
              </a:rPr>
              <a:t>за </a:t>
            </a:r>
            <a:r>
              <a:rPr lang="ru-RU" sz="4400" b="1" dirty="0" smtClean="0">
                <a:solidFill>
                  <a:srgbClr val="FFFF00"/>
                </a:solidFill>
                <a:latin typeface="Cambria" pitchFamily="18" charset="0"/>
              </a:rPr>
              <a:t>своевременность, состояние и достоверность записей в журнале.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9894"/>
            <a:ext cx="9144000" cy="262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1.4</a:t>
            </a:r>
            <a:r>
              <a:rPr lang="ru-RU" dirty="0" smtClean="0"/>
              <a:t>	</a:t>
            </a:r>
            <a:r>
              <a:rPr lang="ru-RU" b="1" dirty="0" smtClean="0">
                <a:latin typeface="Cambria" pitchFamily="18" charset="0"/>
              </a:rPr>
              <a:t>Все записи в журнале, необходимые на начало учебного года, осуществляются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классным руководителем </a:t>
            </a:r>
            <a:r>
              <a:rPr lang="ru-RU" b="1" dirty="0" smtClean="0">
                <a:latin typeface="Cambria" pitchFamily="18" charset="0"/>
              </a:rPr>
              <a:t>в течение 5 рабочих дней после получения журнала.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965" y="3963955"/>
            <a:ext cx="9372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титульный лист;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содержание;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консультации по учебным дисциплинам;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общие сведения о студентах группы;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фамилии и инициалы студентов в алфавитном порядке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27093"/>
            <a:ext cx="9144000" cy="4935072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latin typeface="Cambria" pitchFamily="18" charset="0"/>
              </a:rPr>
              <a:t>1.5	Журналы заполняются </a:t>
            </a:r>
            <a:br>
              <a:rPr lang="ru-RU" sz="3100" b="1" dirty="0" smtClean="0">
                <a:latin typeface="Cambria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ambria" pitchFamily="18" charset="0"/>
              </a:rPr>
              <a:t>шариковой ручкой с синей пастой. </a:t>
            </a:r>
            <a:br>
              <a:rPr lang="ru-RU" sz="31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3100" b="1" dirty="0" smtClean="0">
                <a:latin typeface="Cambria" pitchFamily="18" charset="0"/>
              </a:rPr>
              <a:t>Все записи ведутся чётко и разборчиво. </a:t>
            </a:r>
            <a:r>
              <a:rPr lang="ru-RU" sz="3100" b="1" dirty="0" smtClean="0">
                <a:solidFill>
                  <a:srgbClr val="FFFF00"/>
                </a:solidFill>
                <a:latin typeface="Cambria" pitchFamily="18" charset="0"/>
              </a:rPr>
              <a:t>Запрещается использование корректора для исправления неверных записей. </a:t>
            </a:r>
            <a:br>
              <a:rPr lang="ru-RU" sz="3100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3100" b="1" dirty="0" smtClean="0">
                <a:latin typeface="Cambria" pitchFamily="18" charset="0"/>
              </a:rPr>
              <a:t>Не допускается использование карандаша.</a:t>
            </a:r>
            <a:br>
              <a:rPr lang="ru-RU" sz="3100" b="1" dirty="0" smtClean="0">
                <a:latin typeface="Cambria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ambria" pitchFamily="18" charset="0"/>
              </a:rPr>
              <a:t>На страницах журнала не допускаются произвольные исправления.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312894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II</a:t>
            </a:r>
            <a:r>
              <a:rPr lang="ru-RU" sz="4400" b="1" dirty="0" smtClean="0">
                <a:latin typeface="Cambria" pitchFamily="18" charset="0"/>
              </a:rPr>
              <a:t>. Заполнение разделов журнала</a:t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/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2.5	 Страницы раздела</a:t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«Учебные дисциплины, междисциплинарные курсы»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46" y="1700643"/>
            <a:ext cx="86464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Уровень учебных достижений студентов оценивается по </a:t>
            </a:r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</a:rPr>
              <a:t>пятибалльной шкале. </a:t>
            </a:r>
            <a:endParaRPr lang="ru-RU" sz="3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ambria" pitchFamily="18" charset="0"/>
              </a:rPr>
              <a:t>Использование других (произвольных) символов и знаков в журналах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</a:rPr>
              <a:t>не допускается.</a:t>
            </a:r>
            <a:endParaRPr lang="ru-RU" sz="40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470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Дата проведения занятия указывается арабскими цифрами и записывается дробью, например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04/09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Заранее даты не записываются.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 2</Template>
  <TotalTime>856</TotalTime>
  <Words>637</Words>
  <Application>Microsoft Office PowerPoint</Application>
  <PresentationFormat>Экран (4:3)</PresentationFormat>
  <Paragraphs>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Презентация PowerPoint</vt:lpstr>
      <vt:lpstr>I. Общие положения </vt:lpstr>
      <vt:lpstr>1.2 Журнал содержит следующие разделы:</vt:lpstr>
      <vt:lpstr>1.3 Ведение журнала осуществляется классным руководителем и преподавателями, которые несут личную ответственность за своевременность, состояние и достоверность записей в журнале.</vt:lpstr>
      <vt:lpstr>1.4 Все записи в журнале, необходимые на начало учебного года, осуществляются классным руководителем в течение 5 рабочих дней после получения журнала.</vt:lpstr>
      <vt:lpstr>1.5 Журналы заполняются  шариковой ручкой с синей пастой.  Все записи ведутся чётко и разборчиво. Запрещается использование корректора для исправления неверных записей.  Не допускается использование карандаша. На страницах журнала не допускаются произвольные исправления. </vt:lpstr>
      <vt:lpstr>II. Заполнение разделов журнала  2.5  Страницы раздела «Учебные дисциплины, междисциплинарные курсы»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ИВЦ</cp:lastModifiedBy>
  <cp:revision>199</cp:revision>
  <dcterms:created xsi:type="dcterms:W3CDTF">2016-11-18T14:12:19Z</dcterms:created>
  <dcterms:modified xsi:type="dcterms:W3CDTF">2018-09-25T10:20:43Z</dcterms:modified>
</cp:coreProperties>
</file>